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2"/>
  </p:notesMasterIdLst>
  <p:sldIdLst>
    <p:sldId id="257" r:id="rId2"/>
    <p:sldId id="258" r:id="rId3"/>
    <p:sldId id="260" r:id="rId4"/>
    <p:sldId id="261" r:id="rId5"/>
    <p:sldId id="270" r:id="rId6"/>
    <p:sldId id="262" r:id="rId7"/>
    <p:sldId id="263" r:id="rId8"/>
    <p:sldId id="268" r:id="rId9"/>
    <p:sldId id="269" r:id="rId10"/>
    <p:sldId id="266" r:id="rId11"/>
    <p:sldId id="267" r:id="rId12"/>
    <p:sldId id="264" r:id="rId13"/>
    <p:sldId id="265" r:id="rId14"/>
    <p:sldId id="271" r:id="rId15"/>
    <p:sldId id="273" r:id="rId16"/>
    <p:sldId id="274" r:id="rId17"/>
    <p:sldId id="276" r:id="rId18"/>
    <p:sldId id="277" r:id="rId19"/>
    <p:sldId id="278" r:id="rId20"/>
    <p:sldId id="279" r:id="rId21"/>
    <p:sldId id="272" r:id="rId22"/>
    <p:sldId id="280" r:id="rId23"/>
    <p:sldId id="288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591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2F0B5-C3C6-4C74-B068-835944C2DCB4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D6CC3-725C-41D7-A633-4E7583CFC72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325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506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5618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1885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8707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6118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490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829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623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222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94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049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40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2405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2893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230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1285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196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95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198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04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11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241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9184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7752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516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959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2233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6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D6CC3-725C-41D7-A633-4E7583CFC72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72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AF4FC-E4A6-4676-867D-9CC2BA72D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8987DC9-8C81-40AF-B1D9-C772D23BC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4EC0AB-92F3-463B-8546-047B4488F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16EA71-5D8A-43BF-983B-AEF991A7D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A85491-C7B4-4FEC-939E-887982C2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627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849F8D-5F47-4838-855F-3F60C9DF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4DE3C9A-89BD-46E9-8AA2-D4126E07E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82274D-EA2D-4CCA-89C0-27980822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664D4B-23ED-4AC1-856A-2D8B5BAC1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E73509-4CEC-427D-8634-E8A23AFE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38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2BBF8CD-A3D3-4E8A-88F8-A6421372E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9F15F43-9C33-4228-94EB-48517930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401B80-7872-40B0-A1B1-D2F0B4B5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75D026-9D00-4A21-A8B6-262E2556B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2A90CE-6B28-42B6-A5B7-26018219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30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6B43B-8A01-49D2-B4E7-8A120D33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18018D-672F-4824-8AAE-6FAE07597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F7C947-D920-4666-A524-1B6F116A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4AB6BA-AC3A-4156-86C8-D9372FE8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CC0D9F-82C9-4C58-8E5D-F5218AC0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5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8FD4CB-AA09-470E-984A-DC2F64A6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BC0ADA-29CB-48BA-A0DF-6DFE2AE09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0AE6D4-AF60-4BF1-BEF7-009DFE24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D7AC31-6BFD-4491-9637-51DB0A60B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EBCA4A-53E3-47B9-A190-15FD30C4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05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4EA674-62A2-47B6-9BD0-0249B1A5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4C8E8F-38DE-4827-A85D-361028F9A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C73F628-EC82-4C05-BBD5-DCD23A329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CD57CF-BCAB-439D-A57F-BE19C0FA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F7C692-CA6A-41CE-9689-8FB3DEE7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8A2069-7EF1-4A90-AFA6-A4537440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84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46AEBE-45E4-42FD-BC91-F1BDCE4C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EECCA8-ED4B-4F7A-8347-ECB1F74D2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875B2CF-0E23-49F3-92A4-66132EF8B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6D55542-54D7-4050-A287-32A634C24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5024CB0-23CF-4424-BB82-2A0314CA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BCE60F7-15D7-4B59-8FE1-5B2B9E9AA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B842B1-4F81-4E13-B75D-6E8ED003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BF8A9D9-BA45-4786-92F9-11D9CD7E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0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E83C8A-2788-4024-B0B2-70062B6A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D797E0A-69AD-4A0E-98B2-03E209AC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4DB5D2-D92F-402B-A6D3-C70F53F6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3AAB37-042A-47B5-9740-5D085ABE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118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26765E1-84DB-4389-A87D-1F82A6B41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0B43E30-6C89-4855-9BE5-1907EDE1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2FBBBE-9C1A-479B-8D16-D3CAAE1E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72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F3E63A-1143-4405-A0E3-F724DE5A5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98F518-A6F4-4CE3-ADEA-1DB213B7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DFA883-8B71-4C4B-A0AC-1C833BA1F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9B2DB4-A388-4E5F-945E-4F9330DB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0FF95A-41AC-4F7D-80A3-73E71822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6582E92-5932-4223-BCB7-50A276ED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37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6938A-D2A0-449C-A6DD-7D41F57D2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C837C33-1073-460A-BF74-CC005A067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1D2C82-B934-497E-8615-507172242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D0DB17-BA12-4E6E-B0B2-45572E7D0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61EF7B-E906-4CD2-A084-FDD28B5D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CF1C10-8BB6-47FD-A023-B5C26A33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28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B77462-4226-4883-BB32-F454FFF3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082306-6810-42AF-95C8-B79443AEB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D4D21F-DE34-4650-BFE0-64FCFE139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931F2-5B0E-41DC-BCCC-71379EF3FA37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6D59C4-68C7-4FE2-8B66-4F72D7113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DBAFB3-38DD-4D0F-A0D3-FE5F7A5F5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8CC13-EA98-426F-A021-0EDB1AED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986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dati.beniculturali.it/lodview/resource/datasetEventiDellaCultura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i.beniculturali.it/lodview/resource/datasetLuoghiDellaCultura.html" TargetMode="External"/><Relationship Id="rId5" Type="http://schemas.openxmlformats.org/officeDocument/2006/relationships/hyperlink" Target="http://dati.beniculturali.it/descrizione_dataset/" TargetMode="Externa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ati.beniculturali.it/cultural_on/" TargetMode="Externa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E323A72-0467-40FE-9DBC-50F90926D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5" b="5283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401610" y="5561748"/>
            <a:ext cx="2903621" cy="88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 Rosa Gerardo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Annunziata Gianluca</a:t>
            </a:r>
          </a:p>
        </p:txBody>
      </p:sp>
      <p:sp>
        <p:nvSpPr>
          <p:cNvPr id="8" name="Google Shape;120;p1"/>
          <p:cNvSpPr txBox="1">
            <a:spLocks noGrp="1"/>
          </p:cNvSpPr>
          <p:nvPr>
            <p:ph type="subTitle" idx="1"/>
          </p:nvPr>
        </p:nvSpPr>
        <p:spPr>
          <a:xfrm flipH="1">
            <a:off x="7494400" y="5056019"/>
            <a:ext cx="4295990" cy="139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Corso di Web Semantico </a:t>
            </a: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Prof. Monica Maria Lucia </a:t>
            </a:r>
            <a:r>
              <a:rPr lang="it-IT" sz="1800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Sebillo</a:t>
            </a:r>
            <a:endParaRPr lang="it-IT" sz="1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Anno </a:t>
            </a:r>
            <a:r>
              <a:rPr lang="it-IT" sz="180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accademico 2019/2020</a:t>
            </a:r>
            <a:endParaRPr lang="it-IT" sz="1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1944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225F482F-19F1-42E8-ABAF-044962C0C0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F10EBF6-5EFA-4BAD-A261-7E8A2842E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23" y="1218428"/>
            <a:ext cx="3946357" cy="3946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asellaDiTesto 4"/>
          <p:cNvSpPr txBox="1"/>
          <p:nvPr/>
        </p:nvSpPr>
        <p:spPr>
          <a:xfrm>
            <a:off x="0" y="2983021"/>
            <a:ext cx="8981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Dataset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00" y="2258937"/>
            <a:ext cx="3946357" cy="3946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45DB3F6-4252-499E-A800-DCAAF48E9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98" y="2258937"/>
            <a:ext cx="3946357" cy="3946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683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896B00A9-C283-41F8-93CB-87BA61E39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Dataset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51443" y="2219336"/>
            <a:ext cx="10889113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L’ontologia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CulturalOn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accede ai dati di molti dataset (reperibili tutti qui: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  <a:hlinkClick r:id="rId5"/>
              </a:rPr>
              <a:t>Link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), in particolare quelli da noi esplorasti per la maggior parte sono quelli contenti i dati riguardo </a:t>
            </a: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eventi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e </a:t>
            </a: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luoghi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della cultura, che sono: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400050" lvl="0" indent="-40005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romanUcPeriod"/>
            </a:pP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Luoghi di cultura |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dati del DBUnico 2.0 che descrive i luoghi della cultura statali e non statali, gestito e aggiornato dalla Direzione Generale Organizzazione (reperibile qui: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hlinkClick r:id="rId6"/>
              </a:rPr>
              <a:t>Link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marL="400050" indent="-40005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romanUcPeriod"/>
            </a:pP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Eventi della cultura |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Dati del DBUnico 2.0 che descrivono gli eventi della cultura, gestiti e aggiornati dalla Direzione Generale Organizzazione (reperibile qui: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hlinkClick r:id="rId7"/>
              </a:rPr>
              <a:t>Link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it-IT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00050" lvl="0" indent="-40005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romanUcPeriod"/>
            </a:pPr>
            <a:endParaRPr lang="it-IT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E64D5A3-A905-42C7-84FB-E16D9F4C6E34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266945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D6A62542-F077-4E71-8736-3920ECF9AB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Dataset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183" y="3059407"/>
            <a:ext cx="10966816" cy="2651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sellaDiTesto 7"/>
          <p:cNvSpPr txBox="1"/>
          <p:nvPr/>
        </p:nvSpPr>
        <p:spPr>
          <a:xfrm>
            <a:off x="651443" y="2219336"/>
            <a:ext cx="10889113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Un esempio di query sull’ontologia </a:t>
            </a:r>
            <a:r>
              <a:rPr lang="it-IT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CulturalOn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, con alcuni dei dati contenuti in essa: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2E9F192-04CD-43D1-96E6-742CD1854468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560124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BC413BDC-AD8E-4CD9-9FED-F194F604CF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Dataset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51442" y="1899194"/>
            <a:ext cx="10889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L’ontologia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PopulatedPlace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accede direttamente ai dati di </a:t>
            </a: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dbpedia;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vediamo un esempio di query:</a:t>
            </a:r>
          </a:p>
          <a:p>
            <a:pPr marL="400050" lvl="0" indent="-40005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romanUcPeriod"/>
            </a:pPr>
            <a:endParaRPr lang="it-IT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00050" lvl="0" indent="-40005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romanUcPeriod"/>
            </a:pPr>
            <a:endParaRPr lang="it-IT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AF52153-A60C-430E-921E-96C534FF6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65" y="3230223"/>
            <a:ext cx="11648535" cy="128212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2A983F-5CD0-4577-B15C-9DC51F17E1AF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276700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F32039AC-7083-44B8-8179-D11CD8A00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2983020"/>
            <a:ext cx="7716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Query Sparql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88" y="1490077"/>
            <a:ext cx="9295758" cy="4647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485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3BF34326-7702-44A8-9467-0214E9613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Query</a:t>
            </a:r>
            <a:endParaRPr lang="it-IT" sz="4000" b="1" dirty="0">
              <a:solidFill>
                <a:srgbClr val="FFFF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18797" y="2458402"/>
            <a:ext cx="1095440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buClr>
                <a:srgbClr val="FFFFFF"/>
              </a:buClr>
              <a:buSzPts val="1500"/>
            </a:pPr>
            <a:r>
              <a:rPr lang="it-IT" sz="2000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In totale le query </a:t>
            </a:r>
            <a:r>
              <a:rPr lang="it-IT" sz="2000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Sparql</a:t>
            </a:r>
            <a:r>
              <a:rPr lang="it-IT" sz="2000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previste dalla nostra applicazione sono in totale 10, di seguito riportiamo le più significative:</a:t>
            </a:r>
          </a:p>
          <a:p>
            <a:pPr marL="133350" lvl="0">
              <a:buClr>
                <a:srgbClr val="FFFFFF"/>
              </a:buClr>
              <a:buSzPts val="1500"/>
            </a:pPr>
            <a:endParaRPr lang="it-IT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133350" lvl="0">
              <a:buClr>
                <a:srgbClr val="FFFFFF"/>
              </a:buClr>
              <a:buSzPts val="1500"/>
            </a:pPr>
            <a:endParaRPr lang="it-IT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0F1D14-5AC2-4475-A816-41556264620B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602646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CB7A6711-82DF-4C17-BAAC-3FA464BDA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Query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22584" y="1519420"/>
            <a:ext cx="1103255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1. Ricerca degli eventi di cultura</a:t>
            </a:r>
          </a:p>
          <a:p>
            <a:pPr marL="828000" lvl="0" indent="-342900">
              <a:lnSpc>
                <a:spcPct val="150000"/>
              </a:lnSpc>
              <a:buClr>
                <a:srgbClr val="FFFFFF"/>
              </a:buClr>
              <a:buSzPts val="15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Ciò avviene base, oltre che al nome dell’evento, alla </a:t>
            </a:r>
            <a:r>
              <a:rPr lang="it-IT" i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regione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, </a:t>
            </a:r>
            <a:r>
              <a:rPr lang="it-IT" i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città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o </a:t>
            </a:r>
            <a:r>
              <a:rPr lang="it-IT" i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comune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di appartenenza;</a:t>
            </a:r>
            <a:endParaRPr lang="it-IT" b="1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828000" lvl="0" indent="-342900">
              <a:lnSpc>
                <a:spcPct val="150000"/>
              </a:lnSpc>
              <a:buClr>
                <a:srgbClr val="FFFFFF"/>
              </a:buClr>
              <a:buSzPts val="15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In più vi è la possibilità di ordinare i risultati in base a: </a:t>
            </a:r>
            <a:r>
              <a:rPr lang="it-IT" i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comune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, </a:t>
            </a:r>
            <a:r>
              <a:rPr lang="it-IT" i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provincia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e </a:t>
            </a:r>
            <a:r>
              <a:rPr lang="it-IT" i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data di inizio 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dell’evento; in ordine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crescente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o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decrescente</a:t>
            </a:r>
          </a:p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i="1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476250" lvl="0" indent="-34290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arabicPeriod"/>
            </a:pPr>
            <a:endParaRPr lang="it-IT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23" y="3421185"/>
            <a:ext cx="5154333" cy="2565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585" y="3421185"/>
            <a:ext cx="6442415" cy="3056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53F89FE-194F-403D-8F9E-8301410ABC3E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807666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16FAA64E-4F49-4883-BE7C-DE7834617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Query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576776" y="2893414"/>
            <a:ext cx="58798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2. Ricerca di Regioni, Comuni e Città</a:t>
            </a:r>
          </a:p>
          <a:p>
            <a:pPr marL="828000" lvl="0" indent="-342900">
              <a:lnSpc>
                <a:spcPct val="150000"/>
              </a:lnSpc>
              <a:buClr>
                <a:srgbClr val="FFFFFF"/>
              </a:buClr>
              <a:buSzPts val="15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Ciò avviene base al </a:t>
            </a:r>
            <a:r>
              <a:rPr lang="it-IT" i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nome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dato in input alla </a:t>
            </a:r>
            <a:r>
              <a:rPr lang="it-IT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query</a:t>
            </a:r>
            <a:endParaRPr lang="it-IT" i="1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476250" lvl="0" indent="-34290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arabicPeriod"/>
            </a:pPr>
            <a:endParaRPr lang="it-IT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840" y="2000013"/>
            <a:ext cx="4921250" cy="4440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94F6776-CB67-4B91-8CC0-A79CD877ACFD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866053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EFFE0831-4A58-410D-B8E5-8B5C8B14B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Query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743092" y="1364033"/>
            <a:ext cx="10705815" cy="171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3. Ricerca di un singolo Cultural Spot</a:t>
            </a:r>
          </a:p>
          <a:p>
            <a:pPr marL="828000" lvl="0" indent="-342900">
              <a:lnSpc>
                <a:spcPct val="150000"/>
              </a:lnSpc>
              <a:buClr>
                <a:srgbClr val="FFFFFF"/>
              </a:buClr>
              <a:buSzPts val="15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Ciò avviene in base all’id dato in input alla </a:t>
            </a:r>
            <a:r>
              <a:rPr lang="it-IT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query</a:t>
            </a:r>
            <a:endParaRPr lang="it-IT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828000" lvl="0" indent="-342900">
              <a:lnSpc>
                <a:spcPct val="150000"/>
              </a:lnSpc>
              <a:buClr>
                <a:srgbClr val="FFFFFF"/>
              </a:buClr>
              <a:buSzPts val="15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Viene usata essenzialmente per ricavare tutti gli attributi del Cultural Spot, quali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nome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,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descrizione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, posizione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x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e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y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per visualizzarlo su mappa ecc.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67" y="3258098"/>
            <a:ext cx="4343529" cy="3364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824" y="3299451"/>
            <a:ext cx="5673946" cy="3323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E28EB2-F562-4778-9A2B-B07C2F50CD53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440294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CA357943-3AAF-4035-A345-2B8086ADD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Query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785954" y="1837638"/>
            <a:ext cx="10705815" cy="379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4. Creazione di un TripPlan automatico (Mi sento fortunato)</a:t>
            </a:r>
          </a:p>
          <a:p>
            <a:pPr marL="828000" lvl="0" indent="-342900">
              <a:lnSpc>
                <a:spcPct val="150000"/>
              </a:lnSpc>
              <a:buClr>
                <a:srgbClr val="FFFFFF"/>
              </a:buClr>
              <a:buSzPts val="15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Ciò avviene passando alla query le preferenze espresse dall’utente</a:t>
            </a:r>
          </a:p>
          <a:p>
            <a:pPr marL="828000" lvl="0" indent="-342900">
              <a:lnSpc>
                <a:spcPct val="150000"/>
              </a:lnSpc>
              <a:buClr>
                <a:srgbClr val="FFFFFF"/>
              </a:buClr>
              <a:buSzPts val="15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Vengono restituiti un insieme di luoghi ed eventi di cultura inerenti alle preferenze dell’utente; tali preferenze sono: </a:t>
            </a:r>
          </a:p>
          <a:p>
            <a:pPr marL="1332000" lvl="0" indent="-40005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romanUcPeriod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il luogo in cui cercare (Regione, Comune o Città)</a:t>
            </a:r>
          </a:p>
          <a:p>
            <a:pPr marL="1332000" lvl="0" indent="-40005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romanUcPeriod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in base a 2 servizi offerti (Archivi, Fototeche ecc.)</a:t>
            </a:r>
          </a:p>
          <a:p>
            <a:pPr marL="1332000" lvl="0" indent="-40005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romanUcPeriod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necessità di prenotazione (Si/No/Indifferente)</a:t>
            </a:r>
          </a:p>
          <a:p>
            <a:pPr marL="1332000" lvl="0" indent="-40005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romanUcPeriod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in base a 2 discipline trattate (Arte/Storia/Scienza ecc.)</a:t>
            </a:r>
          </a:p>
          <a:p>
            <a:pPr marL="1332000" lvl="0" indent="-400050">
              <a:lnSpc>
                <a:spcPct val="150000"/>
              </a:lnSpc>
              <a:buClr>
                <a:srgbClr val="FFFFFF"/>
              </a:buClr>
              <a:buSzPts val="1500"/>
              <a:buFont typeface="+mj-lt"/>
              <a:buAutoNum type="romanUcPeriod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massimo numero dei luoghi culturali da visitare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0" y="835242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153949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C70ACA1C-65BB-4AE1-92D2-B0E01FFE8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605280" y="2598002"/>
            <a:ext cx="8981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Obiettivo del progetto</a:t>
            </a:r>
          </a:p>
        </p:txBody>
      </p:sp>
    </p:spTree>
    <p:extLst>
      <p:ext uri="{BB962C8B-B14F-4D97-AF65-F5344CB8AC3E}">
        <p14:creationId xmlns:p14="http://schemas.microsoft.com/office/powerpoint/2010/main" val="1179536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D929CCA6-5AF8-458D-BC49-AF46EFA5E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Query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0" y="835242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35" y="1420017"/>
            <a:ext cx="5388083" cy="4275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498" y="2337373"/>
            <a:ext cx="6992764" cy="4253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347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9C951FE9-D564-45A2-812E-775EC5B38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2983021"/>
            <a:ext cx="788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TripPlanner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014">
            <a:off x="5861718" y="2475802"/>
            <a:ext cx="5829300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621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81E1F7A3-A2CE-41A3-8F71-F2CA59BFB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TripPlanner</a:t>
            </a:r>
            <a:endParaRPr lang="it-IT" sz="4000" b="1" dirty="0">
              <a:solidFill>
                <a:srgbClr val="FFFF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ABF0F3-1E09-42AF-A5AF-4DF1D59F272F}"/>
              </a:ext>
            </a:extLst>
          </p:cNvPr>
          <p:cNvSpPr txBox="1"/>
          <p:nvPr/>
        </p:nvSpPr>
        <p:spPr>
          <a:xfrm>
            <a:off x="546211" y="2089079"/>
            <a:ext cx="10954404" cy="365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La web-app che abbiamo sviluppato prende il nome di TripPlanner, le sue funzionalità si basano sulle query e sulle ontologie che abbiamo visto nelle slide precedenti;</a:t>
            </a:r>
          </a:p>
          <a:p>
            <a:pPr marL="133350" lvl="0"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In particolare il sito permette di:</a:t>
            </a:r>
          </a:p>
          <a:p>
            <a:pPr marL="133350" lvl="0">
              <a:buClr>
                <a:srgbClr val="FFFFFF"/>
              </a:buClr>
              <a:buSzPts val="1500"/>
            </a:pPr>
            <a:endParaRPr lang="it-IT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419100" lvl="0" indent="-285750">
              <a:lnSpc>
                <a:spcPct val="150000"/>
              </a:lnSpc>
              <a:buClr>
                <a:srgbClr val="FFFFFF"/>
              </a:buClr>
              <a:buSzPts val="1500"/>
              <a:buFontTx/>
              <a:buChar char="-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Effettuare ricerca di luoghi ed eventi, ordinarli e filtrarli in base a diversi criteri;</a:t>
            </a:r>
          </a:p>
          <a:p>
            <a:pPr marL="419100" lvl="0" indent="-285750">
              <a:lnSpc>
                <a:spcPct val="150000"/>
              </a:lnSpc>
              <a:buClr>
                <a:srgbClr val="FFFFFF"/>
              </a:buClr>
              <a:buSzPts val="1500"/>
              <a:buFontTx/>
              <a:buChar char="-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Visualizzare un evento o un luogo culturale e i suoi dettagli;</a:t>
            </a:r>
          </a:p>
          <a:p>
            <a:pPr marL="419100" lvl="0" indent="-285750">
              <a:lnSpc>
                <a:spcPct val="150000"/>
              </a:lnSpc>
              <a:buClr>
                <a:srgbClr val="FFFFFF"/>
              </a:buClr>
              <a:buSzPts val="1500"/>
              <a:buFontTx/>
              <a:buChar char="-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Visualizzare eventi che si tengono presso un determinato luogo;</a:t>
            </a:r>
          </a:p>
          <a:p>
            <a:pPr marL="419100" lvl="0" indent="-285750">
              <a:lnSpc>
                <a:spcPct val="150000"/>
              </a:lnSpc>
              <a:buClr>
                <a:srgbClr val="FFFFFF"/>
              </a:buClr>
              <a:buSzPts val="1500"/>
              <a:buFontTx/>
              <a:buChar char="-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Osservare luoghi correlati a quello che si sta visualizzando;</a:t>
            </a:r>
          </a:p>
          <a:p>
            <a:pPr marL="419100" lvl="0" indent="-285750">
              <a:lnSpc>
                <a:spcPct val="150000"/>
              </a:lnSpc>
              <a:buClr>
                <a:srgbClr val="FFFFFF"/>
              </a:buClr>
              <a:buSzPts val="1500"/>
              <a:buFontTx/>
              <a:buChar char="-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Aggiungere e rimuovere luoghi al proprio </a:t>
            </a:r>
            <a:r>
              <a:rPr lang="it-IT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TripPlan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;</a:t>
            </a:r>
          </a:p>
          <a:p>
            <a:pPr marL="419100" lvl="0" indent="-285750">
              <a:lnSpc>
                <a:spcPct val="150000"/>
              </a:lnSpc>
              <a:buClr>
                <a:srgbClr val="FFFFFF"/>
              </a:buClr>
              <a:buSzPts val="1500"/>
              <a:buFontTx/>
              <a:buChar char="-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Creazione di un trip plan ad-hoc in base ad alcune preferenze degli utenti.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B198AF-D18D-441E-BEC8-52BB792ADAF1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658677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81E1F7A3-A2CE-41A3-8F71-F2CA59BFB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TripPlanner</a:t>
            </a:r>
            <a:r>
              <a:rPr lang="it-IT" sz="4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 </a:t>
            </a:r>
            <a:endParaRPr lang="it-IT" sz="4000" b="1" dirty="0">
              <a:solidFill>
                <a:srgbClr val="FFFF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055025" y="2325911"/>
            <a:ext cx="9506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Mostreremo ora uno dei tipici utilizzi della Web Application, che consisterà nella scelta di una città di destinazione e la creazione di un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TripPlan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scelto automaticamente in base alle preferenze espresse nella sezione «Mi sento Fortunato»;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B198AF-D18D-441E-BEC8-52BB792ADAF1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870833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64CAF048-0722-4319-B5B2-CE2CE5D49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TripPlanner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61660" y="1647178"/>
            <a:ext cx="10954404" cy="88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La pagina principale permette di scegliere la destinazione del Trip, che sia una Regione, un Comune o una Città; scegliamo ‘Salerno’ come destinazione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6E97FFE-BD4B-4B3B-9ADB-6F185EBBA322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6DCD01D-04ED-4D47-8B4E-F678D9FE5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301" y="2817846"/>
            <a:ext cx="5933891" cy="376956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811" y="4685374"/>
            <a:ext cx="4578311" cy="959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2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C4AE0F2A-FDA5-4363-81AC-049BF103E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TripPlanner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61660" y="1481573"/>
            <a:ext cx="10954404" cy="1299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Si viene indirizzati ad una pagina contenente le informazioni del luogo scelto, con storia e posizione utilizzando il servizio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Google Maps, 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scorrendo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è possibile creare il proprio TripPlan selezionando manualmente i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CultureSpot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oppure automaticamente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0" y="3008537"/>
            <a:ext cx="6784259" cy="3372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802" y="3120661"/>
            <a:ext cx="5016198" cy="3487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3F0010-3F6D-4015-B2BB-56FB92888CBB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24599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D4578D7E-3698-4327-AAE2-AD1BC8DC6B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TripPlanner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18798" y="1649761"/>
            <a:ext cx="10954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Selezioniamo ‘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Mi sento fortunato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’, rispondiamo alle domande e lasciamo che venga creato un TripPlan automaticamente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1" y="2789339"/>
            <a:ext cx="5801124" cy="1691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550" y="3475389"/>
            <a:ext cx="6354153" cy="663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31" y="4301080"/>
            <a:ext cx="6721073" cy="5383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2451" y="5028284"/>
            <a:ext cx="7783253" cy="573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9204" y="5829320"/>
            <a:ext cx="9366499" cy="498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C9E85E-E21E-4ADE-8F41-BAD0D58AB2B5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263566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FA8A0F66-96F6-438F-BEC9-1AC2EB057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TripPlanner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18798" y="1649761"/>
            <a:ext cx="10954404" cy="88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Verrà elaborato un TripPlan seguendo le nostre preferenze e scegliendo ‘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Aggiungi tutto al TripPlan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’ verrà effettivamente creato il TripPlan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5" y="2802835"/>
            <a:ext cx="5539475" cy="36291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4083183"/>
            <a:ext cx="6420177" cy="810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846647B-53B4-403F-9BA8-DB1B93D1AC29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605065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C7EA3A85-2F80-43AC-A079-11E60A670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TripPlanner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6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18798" y="1481573"/>
            <a:ext cx="10954404" cy="88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Creato il TripPlan è possibile visualizzare la mappa di ogni spot aggiunto al TripPlan e calcolare il percorso dalla propria posizione; selezioniamo ‘Museo della civiltà contadina’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21" y="2540000"/>
            <a:ext cx="7162040" cy="3970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361" y="3094893"/>
            <a:ext cx="7305470" cy="3037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00C3E5-F40C-4115-B4B6-72C71F5F4EA9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79258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C46A3079-FCEB-4615-A5BC-23D1FA30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TripPlanner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 </a:t>
            </a:r>
            <a:r>
              <a:rPr lang="it-IT" sz="36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4000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sviluppi</a:t>
            </a:r>
            <a:r>
              <a:rPr lang="it-IT" sz="40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4000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futuri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18798" y="2094211"/>
            <a:ext cx="10954404" cy="337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Tra gli sviluppi futuri citiamo:</a:t>
            </a:r>
          </a:p>
          <a:p>
            <a:pPr marL="133350" lvl="0"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419100" lvl="0" indent="-285750">
              <a:lnSpc>
                <a:spcPct val="150000"/>
              </a:lnSpc>
              <a:buClr>
                <a:srgbClr val="FFFFFF"/>
              </a:buClr>
              <a:buSzPts val="15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la possibilità di visualizzare su mappa tutto il percorso del TripPlan con tutte le destinazioni</a:t>
            </a:r>
          </a:p>
          <a:p>
            <a:pPr marL="419100" lvl="0" indent="-285750">
              <a:lnSpc>
                <a:spcPct val="150000"/>
              </a:lnSpc>
              <a:buClr>
                <a:srgbClr val="FFFFFF"/>
              </a:buClr>
              <a:buSzPts val="15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integrare ontologie e database di hotel, B&amp;B e ostelli;</a:t>
            </a:r>
          </a:p>
          <a:p>
            <a:pPr marL="419100" lvl="0" indent="-285750">
              <a:lnSpc>
                <a:spcPct val="150000"/>
              </a:lnSpc>
              <a:buClr>
                <a:srgbClr val="FFFFFF"/>
              </a:buClr>
              <a:buSzPts val="15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Integrare la possibilità di inserire un’area di login, in modo da permettere la creazione da parte di un utente di diversi </a:t>
            </a:r>
            <a:r>
              <a:rPr lang="it-IT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TripPlan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;</a:t>
            </a:r>
          </a:p>
          <a:p>
            <a:pPr marL="419100" lvl="0" indent="-285750">
              <a:lnSpc>
                <a:spcPct val="150000"/>
              </a:lnSpc>
              <a:buClr>
                <a:srgbClr val="FFFFFF"/>
              </a:buClr>
              <a:buSzPts val="15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Sfruttare alcuni </a:t>
            </a:r>
            <a:r>
              <a:rPr lang="it-IT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TripPlan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creati dagli utenti per migliorare ulteriormente la correlazione tra i vari luoghi di interesse.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F23B20-CFED-4C26-B5EF-1DC28F634518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824629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CC5644D2-63C0-4738-B98B-393C21ED2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Il nostro obiettivo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51443" y="2219336"/>
            <a:ext cx="10889113" cy="296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Lo scopo principale del nostro progetto è stato quello di creare una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Web Application 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riguardante la gestione di ‘Viaggi Culturali’, ovvero dei percorsi tra luoghi di cultura, utilizzando le capacità semantiche delle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ontologie ed il linguaggio SPARQL;</a:t>
            </a:r>
          </a:p>
          <a:p>
            <a:pPr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lvl="0">
              <a:lnSpc>
                <a:spcPct val="150000"/>
              </a:lnSpc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Tale tecnologia ci ha permesso di creare dei ‘Trip’ specifici in base alle preferenze dell’utente tramite delle semplici domande, aiutandoci principalmente nella correlazione dei posti che potrebbero interessare i clienti.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1911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89471697-659C-4A25-B6F5-14D9C5BBE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61" b="14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133350"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SzPts val="1500"/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Barlow Semi Condensed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079610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68A37AC5-E421-4D19-A418-0CCB68D4A0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 entità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51443" y="2219336"/>
            <a:ext cx="1088911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Le ontologie da noi prese in considerazione (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CulturalOn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&amp; </a:t>
            </a: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PopulatedPlace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) presentano molte entità utili al nostro scopo, grazie ad esse abbiamo definito i seguenti oggetti per la nostra applicazione: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285750" lvl="0" indent="-285750">
              <a:lnSpc>
                <a:spcPct val="150000"/>
              </a:lnSpc>
              <a:buClr>
                <a:srgbClr val="FFFFFF"/>
              </a:buClr>
              <a:buSzPts val="15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Luoghi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| rappresentano i ‘luoghi di cultura’ (musei, chiese, parchi, sacrai ecc.)   [CulturalOn]</a:t>
            </a:r>
          </a:p>
          <a:p>
            <a:pPr marL="285750" indent="-285750">
              <a:lnSpc>
                <a:spcPct val="150000"/>
              </a:lnSpc>
              <a:buClr>
                <a:srgbClr val="FFFFFF"/>
              </a:buClr>
              <a:buSzPts val="15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Eventi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 | rappresentano gli ‘eventi culturali’				       [CulturalOn]</a:t>
            </a:r>
          </a:p>
          <a:p>
            <a:pPr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b="1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 marL="285750" lvl="0" indent="-285750">
              <a:lnSpc>
                <a:spcPct val="150000"/>
              </a:lnSpc>
              <a:buClr>
                <a:srgbClr val="FFFFFF"/>
              </a:buClr>
              <a:buSzPts val="15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Regioni, Comuni, Città </a:t>
            </a:r>
            <a:r>
              <a:rPr lang="it-IT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| rappresentano regioni, comuni e città italiane  	       [PopulatedPlace]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67674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39C9176E-5909-43E9-BFC7-251313C34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Tecnologie utilizzate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51442" y="2010270"/>
            <a:ext cx="1088911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FFFFFF"/>
              </a:buClr>
              <a:buSzPts val="1500"/>
            </a:pP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Per la realizzazione del nostro progetto sono state utilizzate le seguenti tecnologie:</a:t>
            </a:r>
          </a:p>
          <a:p>
            <a:pPr marL="285750" lvl="0" indent="-285750">
              <a:lnSpc>
                <a:spcPct val="150000"/>
              </a:lnSpc>
              <a:buClr>
                <a:srgbClr val="FFFFFF"/>
              </a:buClr>
              <a:buSzPts val="1500"/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Java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&amp; </a:t>
            </a: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Javascript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| per la gestione della logica della Web application</a:t>
            </a:r>
          </a:p>
          <a:p>
            <a:pPr marL="285750" lvl="0" indent="-285750">
              <a:lnSpc>
                <a:spcPct val="150000"/>
              </a:lnSpc>
              <a:buClr>
                <a:srgbClr val="FFFFFF"/>
              </a:buClr>
              <a:buSzPts val="1500"/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HTML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&amp; </a:t>
            </a: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CSS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| per la visualizzazione della Web application</a:t>
            </a:r>
          </a:p>
          <a:p>
            <a:pPr marL="285750" lvl="0" indent="-285750">
              <a:lnSpc>
                <a:spcPct val="150000"/>
              </a:lnSpc>
              <a:buClr>
                <a:srgbClr val="FFFFFF"/>
              </a:buClr>
              <a:buSzPts val="1500"/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Apache Jena </a:t>
            </a:r>
            <a:r>
              <a:rPr lang="it-IT" b="1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Fuseki</a:t>
            </a: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connessione all’endpoint per le query di selezione in SPARQL </a:t>
            </a:r>
          </a:p>
          <a:p>
            <a:pPr marL="285750" lvl="0" indent="-285750">
              <a:lnSpc>
                <a:spcPct val="150000"/>
              </a:lnSpc>
              <a:buClr>
                <a:srgbClr val="FFFFFF"/>
              </a:buClr>
              <a:buSzPts val="1500"/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Google Maps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per la visualizzazione di eventi e luoghi e calcolo dei percorsi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68" y="4531559"/>
            <a:ext cx="2595880" cy="1669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29" y="4389161"/>
            <a:ext cx="3443572" cy="2295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277" y="4346917"/>
            <a:ext cx="4065210" cy="2337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29" y="4704768"/>
            <a:ext cx="1655116" cy="1491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12C88B7-C8DD-4050-A9D0-5273FD7A737A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470050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1D25006B-C813-4DB8-A613-AC4A761DD3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2983021"/>
            <a:ext cx="8981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Ontologie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96" y="1005955"/>
            <a:ext cx="5852045" cy="5852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6765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1CBF2489-7011-43DF-9405-02FA1E31AC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Ontologie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</a:p>
        </p:txBody>
      </p:sp>
      <p:sp>
        <p:nvSpPr>
          <p:cNvPr id="8" name="Rettangolo 7"/>
          <p:cNvSpPr/>
          <p:nvPr/>
        </p:nvSpPr>
        <p:spPr>
          <a:xfrm>
            <a:off x="849312" y="2021130"/>
            <a:ext cx="10579100" cy="379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Cultural-ON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(Cultural </a:t>
            </a:r>
            <a:r>
              <a:rPr lang="it-IT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ONtology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 | Ontologia dei Luoghi della Cultura e degli Eventi Culturali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L'ontologia ha lo scopo di modellare i dati che caratterizzano gli istituti e i luoghi della cultura, come ad esempio i dati sugli enti o sulle persone che hanno un determinato ruolo sugli istituti e luoghi della cultura, le sedi fisiche dei luoghi, i contatti, eventuali materiali multimediali che descrivono un istituto e luogo della cultura e ogni altra informazione utile al pubblico per poter accedere all'istituto e luogo della cultura. </a:t>
            </a:r>
          </a:p>
          <a:p>
            <a:pPr>
              <a:lnSpc>
                <a:spcPct val="150000"/>
              </a:lnSpc>
            </a:pPr>
            <a:endParaRPr lang="it-IT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È reperibile al seguente link: </a:t>
            </a:r>
            <a:r>
              <a:rPr lang="it-IT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http://dati.beniculturali.it/cultural_on/</a:t>
            </a:r>
            <a:endParaRPr lang="it-IT" dirty="0">
              <a:solidFill>
                <a:srgbClr val="FF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5D485A-E549-442C-842C-C23F4080F812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809135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DB373A63-EE6A-435A-82EB-1A03051DC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Ontologie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439544" y="2423538"/>
            <a:ext cx="2861894" cy="1715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L’immagine seguente, mostra gli elementi principali dell’ontologia</a:t>
            </a: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CulturaOn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: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990" y="1875325"/>
            <a:ext cx="7813466" cy="4650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54AC32B-A8E6-45B3-8427-D7C4A1314812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035020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edificio, pietra, esterni, chiesa&#10;&#10;Descrizione generata automaticamente">
            <a:extLst>
              <a:ext uri="{FF2B5EF4-FFF2-40B4-BE49-F238E27FC236}">
                <a16:creationId xmlns:a16="http://schemas.microsoft.com/office/drawing/2014/main" id="{B5EF6F8E-019A-4A98-A8C7-C4B771879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00" b="146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0" y="41762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Ontologie</a:t>
            </a:r>
            <a:r>
              <a:rPr lang="it-IT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200" b="1" dirty="0">
                <a:solidFill>
                  <a:srgbClr val="FFFF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</a:p>
        </p:txBody>
      </p:sp>
      <p:sp>
        <p:nvSpPr>
          <p:cNvPr id="8" name="Rettangolo 7"/>
          <p:cNvSpPr/>
          <p:nvPr/>
        </p:nvSpPr>
        <p:spPr>
          <a:xfrm>
            <a:off x="849312" y="2155354"/>
            <a:ext cx="1057910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PopulatedPlace 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it-IT" u="sng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http://dbpedia.org/</a:t>
            </a:r>
            <a:r>
              <a:rPr lang="it-IT" u="sng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ontology</a:t>
            </a:r>
            <a:r>
              <a:rPr lang="it-IT" u="sng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 | Ontologia dei Luoghi Popolati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1500"/>
            </a:pPr>
            <a:endParaRPr lang="it-IT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Questa ontologia modella i luoghi cosiddetti ‘popolati’; come definito dallo United States Geological Survey, un luogo popolato è un luogo o un'area con edifici raggruppati o sparsi e una popolazione umana permanente (città, insediamento, cittadina o villaggio) referenziata con coordinate geografiche (</a:t>
            </a:r>
            <a:r>
              <a:rPr lang="it-IT" sz="17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http://en.wikipedia.org/</a:t>
            </a:r>
            <a:r>
              <a:rPr lang="it-IT" sz="1700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wiki</a:t>
            </a:r>
            <a:r>
              <a:rPr lang="it-IT" sz="17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it-IT" sz="1700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Populated_place</a:t>
            </a: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lnSpc>
                <a:spcPct val="150000"/>
              </a:lnSpc>
            </a:pPr>
            <a:endParaRPr lang="it-IT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  <a:cs typeface="Barlow Semi Condensed"/>
              <a:sym typeface="Barlow Semi Condensed"/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Barlow Semi Condensed"/>
                <a:sym typeface="Barlow Semi Condensed"/>
              </a:rPr>
              <a:t>Grazie ad essa siamo riusciti a definire alcuni dettagli relativi agli oggetti Regioni, Comuni, Città potendo accedere anche alle coordinate geografiche di queste ultime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ECB33E-92DA-4866-91A4-F2E468C0B50E}"/>
              </a:ext>
            </a:extLst>
          </p:cNvPr>
          <p:cNvSpPr txBox="1"/>
          <p:nvPr/>
        </p:nvSpPr>
        <p:spPr>
          <a:xfrm>
            <a:off x="0" y="958353"/>
            <a:ext cx="1227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012763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1294</Words>
  <Application>Microsoft Office PowerPoint</Application>
  <PresentationFormat>Widescreen</PresentationFormat>
  <Paragraphs>159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Yu Gothic</vt:lpstr>
      <vt:lpstr>Arial</vt:lpstr>
      <vt:lpstr>Calibri</vt:lpstr>
      <vt:lpstr>Calibri Light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GERARDO DE ROSA</dc:creator>
  <cp:lastModifiedBy>GERARDO DE ROSA</cp:lastModifiedBy>
  <cp:revision>5</cp:revision>
  <dcterms:created xsi:type="dcterms:W3CDTF">2020-09-02T14:52:38Z</dcterms:created>
  <dcterms:modified xsi:type="dcterms:W3CDTF">2020-09-02T15:20:57Z</dcterms:modified>
</cp:coreProperties>
</file>